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416" r:id="rId2"/>
    <p:sldId id="484" r:id="rId3"/>
    <p:sldId id="491" r:id="rId4"/>
    <p:sldId id="489" r:id="rId5"/>
    <p:sldId id="493" r:id="rId6"/>
    <p:sldId id="494" r:id="rId7"/>
    <p:sldId id="353" r:id="rId8"/>
  </p:sldIdLst>
  <p:sldSz cx="9144000" cy="5143500" type="screen16x9"/>
  <p:notesSz cx="6797675" cy="9926638"/>
  <p:defaultTextStyle>
    <a:defPPr>
      <a:defRPr lang="ru-RU"/>
    </a:defPPr>
    <a:lvl1pPr marL="0" algn="l" defTabSz="8108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5409" algn="l" defTabSz="8108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0818" algn="l" defTabSz="8108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16227" algn="l" defTabSz="8108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21637" algn="l" defTabSz="8108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27046" algn="l" defTabSz="8108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32457" algn="l" defTabSz="8108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37868" algn="l" defTabSz="8108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43273" algn="l" defTabSz="81081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15DF03A-B4F8-4E58-B37A-45F76EA719A4}">
          <p14:sldIdLst>
            <p14:sldId id="416"/>
            <p14:sldId id="484"/>
            <p14:sldId id="491"/>
            <p14:sldId id="489"/>
            <p14:sldId id="493"/>
            <p14:sldId id="494"/>
            <p14:sldId id="353"/>
          </p14:sldIdLst>
        </p14:section>
        <p14:section name="Раздел без заголовка" id="{7A3EA325-35AC-4E4E-B9B9-4A392E297A0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68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5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FFFFF"/>
    <a:srgbClr val="265448"/>
    <a:srgbClr val="42B6BC"/>
    <a:srgbClr val="3FB3BF"/>
    <a:srgbClr val="46B6C2"/>
    <a:srgbClr val="4EB9C4"/>
    <a:srgbClr val="43C1BE"/>
    <a:srgbClr val="4EC4C1"/>
    <a:srgbClr val="2BB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45" autoAdjust="0"/>
    <p:restoredTop sz="94675" autoAdjust="0"/>
  </p:normalViewPr>
  <p:slideViewPr>
    <p:cSldViewPr>
      <p:cViewPr varScale="1">
        <p:scale>
          <a:sx n="102" d="100"/>
          <a:sy n="102" d="100"/>
        </p:scale>
        <p:origin x="114" y="420"/>
      </p:cViewPr>
      <p:guideLst>
        <p:guide orient="horz" pos="2041"/>
        <p:guide pos="681"/>
        <p:guide orient="horz" pos="1620"/>
        <p:guide pos="5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6EF99-DF6F-4195-88BB-D6948AF2BBA8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45224-AC58-462C-AAD5-C2714F3A07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44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2553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765" algn="l" defTabSz="72553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530" algn="l" defTabSz="72553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295" algn="l" defTabSz="72553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057" algn="l" defTabSz="72553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3822" algn="l" defTabSz="72553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6587" algn="l" defTabSz="72553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39350" algn="l" defTabSz="72553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113" algn="l" defTabSz="72553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2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5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7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50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12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75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37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00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1D11-8614-4B3C-821B-258F4BDE5DB0}" type="datetime1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4C1E-FCB3-45DC-A387-450F89F394C3}" type="datetime1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B042-AE7E-4B09-B09F-5E4BFDAA4853}" type="datetime1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9F74-7DB5-44C4-ADD2-F532D1D93FB2}" type="datetime1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25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511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767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5022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1277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7533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378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004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D268-51E9-4054-970F-7C0B21FB21DE}" type="datetime1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3B79-4340-4EBB-B3A5-804E7C430524}" type="datetime1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558" indent="0">
              <a:buNone/>
              <a:defRPr sz="1600" b="1"/>
            </a:lvl2pPr>
            <a:lvl3pPr marL="725115" indent="0">
              <a:buNone/>
              <a:defRPr sz="1400" b="1"/>
            </a:lvl3pPr>
            <a:lvl4pPr marL="1087672" indent="0">
              <a:buNone/>
              <a:defRPr sz="1300" b="1"/>
            </a:lvl4pPr>
            <a:lvl5pPr marL="1450221" indent="0">
              <a:buNone/>
              <a:defRPr sz="1300" b="1"/>
            </a:lvl5pPr>
            <a:lvl6pPr marL="1812778" indent="0">
              <a:buNone/>
              <a:defRPr sz="1300" b="1"/>
            </a:lvl6pPr>
            <a:lvl7pPr marL="2175334" indent="0">
              <a:buNone/>
              <a:defRPr sz="1300" b="1"/>
            </a:lvl7pPr>
            <a:lvl8pPr marL="2537890" indent="0">
              <a:buNone/>
              <a:defRPr sz="1300" b="1"/>
            </a:lvl8pPr>
            <a:lvl9pPr marL="2900444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9"/>
            <a:ext cx="4040188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8" y="1151335"/>
            <a:ext cx="4041775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558" indent="0">
              <a:buNone/>
              <a:defRPr sz="1600" b="1"/>
            </a:lvl2pPr>
            <a:lvl3pPr marL="725115" indent="0">
              <a:buNone/>
              <a:defRPr sz="1400" b="1"/>
            </a:lvl3pPr>
            <a:lvl4pPr marL="1087672" indent="0">
              <a:buNone/>
              <a:defRPr sz="1300" b="1"/>
            </a:lvl4pPr>
            <a:lvl5pPr marL="1450221" indent="0">
              <a:buNone/>
              <a:defRPr sz="1300" b="1"/>
            </a:lvl5pPr>
            <a:lvl6pPr marL="1812778" indent="0">
              <a:buNone/>
              <a:defRPr sz="1300" b="1"/>
            </a:lvl6pPr>
            <a:lvl7pPr marL="2175334" indent="0">
              <a:buNone/>
              <a:defRPr sz="1300" b="1"/>
            </a:lvl7pPr>
            <a:lvl8pPr marL="2537890" indent="0">
              <a:buNone/>
              <a:defRPr sz="1300" b="1"/>
            </a:lvl8pPr>
            <a:lvl9pPr marL="2900444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8" y="1631159"/>
            <a:ext cx="4041775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287D-C3CA-4F08-B061-5153A44393AB}" type="datetime1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A11C-F24F-453C-A522-3308ECCB9E3C}" type="datetime1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C1D0-55B7-42EA-B774-F5F9CD4A0CA7}" type="datetime1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3" y="204787"/>
            <a:ext cx="3008313" cy="8715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7"/>
            <a:ext cx="5111750" cy="438983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3" y="1076325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62558" indent="0">
              <a:buNone/>
              <a:defRPr sz="1000"/>
            </a:lvl2pPr>
            <a:lvl3pPr marL="725115" indent="0">
              <a:buNone/>
              <a:defRPr sz="800"/>
            </a:lvl3pPr>
            <a:lvl4pPr marL="1087672" indent="0">
              <a:buNone/>
              <a:defRPr sz="700"/>
            </a:lvl4pPr>
            <a:lvl5pPr marL="1450221" indent="0">
              <a:buNone/>
              <a:defRPr sz="700"/>
            </a:lvl5pPr>
            <a:lvl6pPr marL="1812778" indent="0">
              <a:buNone/>
              <a:defRPr sz="700"/>
            </a:lvl6pPr>
            <a:lvl7pPr marL="2175334" indent="0">
              <a:buNone/>
              <a:defRPr sz="700"/>
            </a:lvl7pPr>
            <a:lvl8pPr marL="2537890" indent="0">
              <a:buNone/>
              <a:defRPr sz="700"/>
            </a:lvl8pPr>
            <a:lvl9pPr marL="2900444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FA25-2F9D-48E0-BDB0-F6E60D2A8F93}" type="datetime1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4"/>
            <a:ext cx="5486400" cy="3086100"/>
          </a:xfrm>
        </p:spPr>
        <p:txBody>
          <a:bodyPr/>
          <a:lstStyle>
            <a:lvl1pPr marL="0" indent="0">
              <a:buNone/>
              <a:defRPr sz="2500"/>
            </a:lvl1pPr>
            <a:lvl2pPr marL="362558" indent="0">
              <a:buNone/>
              <a:defRPr sz="2200"/>
            </a:lvl2pPr>
            <a:lvl3pPr marL="725115" indent="0">
              <a:buNone/>
              <a:defRPr sz="1900"/>
            </a:lvl3pPr>
            <a:lvl4pPr marL="1087672" indent="0">
              <a:buNone/>
              <a:defRPr sz="1600"/>
            </a:lvl4pPr>
            <a:lvl5pPr marL="1450221" indent="0">
              <a:buNone/>
              <a:defRPr sz="1600"/>
            </a:lvl5pPr>
            <a:lvl6pPr marL="1812778" indent="0">
              <a:buNone/>
              <a:defRPr sz="1600"/>
            </a:lvl6pPr>
            <a:lvl7pPr marL="2175334" indent="0">
              <a:buNone/>
              <a:defRPr sz="1600"/>
            </a:lvl7pPr>
            <a:lvl8pPr marL="2537890" indent="0">
              <a:buNone/>
              <a:defRPr sz="1600"/>
            </a:lvl8pPr>
            <a:lvl9pPr marL="2900444" indent="0">
              <a:buNone/>
              <a:defRPr sz="1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6"/>
          </a:xfrm>
        </p:spPr>
        <p:txBody>
          <a:bodyPr/>
          <a:lstStyle>
            <a:lvl1pPr marL="0" indent="0">
              <a:buNone/>
              <a:defRPr sz="1100"/>
            </a:lvl1pPr>
            <a:lvl2pPr marL="362558" indent="0">
              <a:buNone/>
              <a:defRPr sz="1000"/>
            </a:lvl2pPr>
            <a:lvl3pPr marL="725115" indent="0">
              <a:buNone/>
              <a:defRPr sz="800"/>
            </a:lvl3pPr>
            <a:lvl4pPr marL="1087672" indent="0">
              <a:buNone/>
              <a:defRPr sz="700"/>
            </a:lvl4pPr>
            <a:lvl5pPr marL="1450221" indent="0">
              <a:buNone/>
              <a:defRPr sz="700"/>
            </a:lvl5pPr>
            <a:lvl6pPr marL="1812778" indent="0">
              <a:buNone/>
              <a:defRPr sz="700"/>
            </a:lvl6pPr>
            <a:lvl7pPr marL="2175334" indent="0">
              <a:buNone/>
              <a:defRPr sz="700"/>
            </a:lvl7pPr>
            <a:lvl8pPr marL="2537890" indent="0">
              <a:buNone/>
              <a:defRPr sz="700"/>
            </a:lvl8pPr>
            <a:lvl9pPr marL="2900444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CED8-7517-4D4B-B446-137028F103B8}" type="datetime1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72511" tIns="36258" rIns="72511" bIns="3625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72511" tIns="36258" rIns="72511" bIns="3625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3"/>
          </a:xfrm>
          <a:prstGeom prst="rect">
            <a:avLst/>
          </a:prstGeom>
        </p:spPr>
        <p:txBody>
          <a:bodyPr vert="horz" lIns="72511" tIns="36258" rIns="72511" bIns="36258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5FAC6-1DCA-41EF-A598-55549968FE57}" type="datetime1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3"/>
          </a:xfrm>
          <a:prstGeom prst="rect">
            <a:avLst/>
          </a:prstGeom>
        </p:spPr>
        <p:txBody>
          <a:bodyPr vert="horz" lIns="72511" tIns="36258" rIns="72511" bIns="36258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3"/>
          </a:xfrm>
          <a:prstGeom prst="rect">
            <a:avLst/>
          </a:prstGeom>
        </p:spPr>
        <p:txBody>
          <a:bodyPr vert="horz" lIns="72511" tIns="36258" rIns="72511" bIns="36258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725115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1916" indent="-271916" algn="l" defTabSz="72511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9151" indent="-226597" algn="l" defTabSz="72511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6389" indent="-181276" algn="l" defTabSz="72511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68946" indent="-181276" algn="l" defTabSz="725115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1503" indent="-181276" algn="l" defTabSz="725115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4060" indent="-181276" algn="l" defTabSz="725115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56608" indent="-181276" algn="l" defTabSz="725115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19166" indent="-181276" algn="l" defTabSz="725115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81721" indent="-181276" algn="l" defTabSz="725115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251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558" algn="l" defTabSz="7251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115" algn="l" defTabSz="7251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7672" algn="l" defTabSz="7251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0221" algn="l" defTabSz="7251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2778" algn="l" defTabSz="7251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5334" algn="l" defTabSz="7251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7890" algn="l" defTabSz="7251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0444" algn="l" defTabSz="7251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90" y="0"/>
            <a:ext cx="8328047" cy="51456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1275606"/>
            <a:ext cx="6916631" cy="1242779"/>
          </a:xfrm>
          <a:prstGeom prst="rect">
            <a:avLst/>
          </a:prstGeom>
          <a:noFill/>
        </p:spPr>
        <p:txBody>
          <a:bodyPr wrap="square" lIns="72516" tIns="36260" rIns="72516" bIns="36260" rtlCol="0">
            <a:spAutoFit/>
          </a:bodyPr>
          <a:lstStyle/>
          <a:p>
            <a:pPr defTabSz="314046"/>
            <a:r>
              <a:rPr lang="ru-RU" sz="1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«Обязательные требования, соблюдение которых оценивается при проведении мероприятий по контролю при осуществлении регионального государственного контроля (надзора) в сфере социального обслуживания»</a:t>
            </a:r>
            <a:endParaRPr lang="ru-RU" sz="1900" b="1" dirty="0" smtClean="0">
              <a:solidFill>
                <a:srgbClr val="0070C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435846"/>
            <a:ext cx="4369939" cy="565671"/>
          </a:xfrm>
          <a:prstGeom prst="rect">
            <a:avLst/>
          </a:prstGeom>
          <a:noFill/>
        </p:spPr>
        <p:txBody>
          <a:bodyPr wrap="square" lIns="72516" tIns="36260" rIns="72516" bIns="36260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Министерство социальной защиты населения Кузбасса</a:t>
            </a:r>
            <a:endParaRPr lang="ru-RU" dirty="0">
              <a:solidFill>
                <a:srgbClr val="0070C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16" y="212402"/>
            <a:ext cx="926672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5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0138" y="1777759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КАДРЫ</a:t>
            </a:r>
            <a:endParaRPr lang="ru-RU" sz="40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90278" y="734476"/>
            <a:ext cx="440585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2699908" y="1181325"/>
            <a:ext cx="2233970" cy="1606030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Федеральный закон от 24.11.1995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№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181-ФЗ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«О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социальной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защите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инвалидов в Российской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Федерации»</a:t>
            </a: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5292080" y="1148037"/>
            <a:ext cx="3459828" cy="1639317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Приказ Минтруда России от 10.11.2014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№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874н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«О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примерной форме договора о предоставлении социальных услуг, а также о форме индивидуальной программы предоставления социальных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услуг»  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5" name="Прямоугольник с двумя скругленными противолежащими углами 34"/>
          <p:cNvSpPr/>
          <p:nvPr/>
        </p:nvSpPr>
        <p:spPr>
          <a:xfrm>
            <a:off x="179628" y="1239674"/>
            <a:ext cx="2088000" cy="1561780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Федеральный закон от 28.12.2013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442-ФЗ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«Об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основах социального обслуживания граждан в Российской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Федерации»  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0078" y="1"/>
            <a:ext cx="1083922" cy="8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972"/>
            <a:ext cx="617709" cy="1003663"/>
          </a:xfrm>
          <a:prstGeom prst="rect">
            <a:avLst/>
          </a:prstGeom>
        </p:spPr>
      </p:pic>
      <p:sp>
        <p:nvSpPr>
          <p:cNvPr id="25" name="Заголовок 2"/>
          <p:cNvSpPr txBox="1">
            <a:spLocks/>
          </p:cNvSpPr>
          <p:nvPr/>
        </p:nvSpPr>
        <p:spPr>
          <a:xfrm>
            <a:off x="372439" y="61983"/>
            <a:ext cx="8229600" cy="612874"/>
          </a:xfrm>
          <a:prstGeom prst="rect">
            <a:avLst/>
          </a:prstGeom>
        </p:spPr>
        <p:txBody>
          <a:bodyPr vert="horz" lIns="72511" tIns="36258" rIns="72511" bIns="36258" rtlCol="0" anchor="ctr">
            <a:normAutofit fontScale="92500" lnSpcReduction="20000"/>
          </a:bodyPr>
          <a:lstStyle>
            <a:lvl1pPr algn="ctr" defTabSz="725115" rtl="0" eaLnBrk="1" latinLnBrk="0" hangingPunct="1">
              <a:spcBef>
                <a:spcPct val="0"/>
              </a:spcBef>
              <a:buNone/>
              <a:defRPr sz="3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Нормативно-правовые акты, отражающие содержание обязательных требований</a:t>
            </a:r>
            <a:endParaRPr lang="ru-RU" sz="22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946301" y="627534"/>
            <a:ext cx="7000924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08831" y="3147815"/>
            <a:ext cx="3859113" cy="1656184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Постановление Коллегии Администрации Кемеровской области от </a:t>
            </a:r>
            <a:r>
              <a:rPr lang="ru-RU" sz="1400" b="1" dirty="0" smtClean="0"/>
              <a:t>22.12.2014 № </a:t>
            </a:r>
            <a:r>
              <a:rPr lang="ru-RU" sz="1400" b="1" dirty="0"/>
              <a:t>517 </a:t>
            </a:r>
            <a:r>
              <a:rPr lang="ru-RU" sz="1400" b="1" dirty="0" smtClean="0"/>
              <a:t> «Об </a:t>
            </a:r>
            <a:r>
              <a:rPr lang="ru-RU" sz="1400" b="1" dirty="0"/>
              <a:t>утверждении Порядка предоставления социальных услуг поставщиками социальных услуг в стационарной форме социального </a:t>
            </a:r>
            <a:r>
              <a:rPr lang="ru-RU" sz="1400" b="1" dirty="0" smtClean="0"/>
              <a:t>обслуживания»</a:t>
            </a:r>
            <a:endParaRPr lang="ru-RU" sz="1400" b="1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644008" y="3147816"/>
            <a:ext cx="4176464" cy="1656183"/>
          </a:xfrm>
          <a:prstGeom prst="round2Diag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Постановление Правительства РФ от 24.11.2014 </a:t>
            </a:r>
            <a:r>
              <a:rPr lang="ru-RU" sz="1400" b="1" dirty="0" smtClean="0"/>
              <a:t>№ </a:t>
            </a:r>
            <a:r>
              <a:rPr lang="ru-RU" sz="1400" b="1" dirty="0"/>
              <a:t>1239 </a:t>
            </a:r>
            <a:r>
              <a:rPr lang="ru-RU" sz="1400" b="1" dirty="0" smtClean="0"/>
              <a:t> «Об </a:t>
            </a:r>
            <a:r>
              <a:rPr lang="ru-RU" sz="1400" b="1" dirty="0"/>
              <a:t>утверждении Правил размещения и обновления информации о поставщике социальных услуг на официальном сайте поставщика социальных услуг в информационно-телекоммуникационной сети </a:t>
            </a:r>
            <a:r>
              <a:rPr lang="ru-RU" sz="1400" b="1" dirty="0" smtClean="0"/>
              <a:t>«Интернет»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87766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0138" y="1777759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КАДРЫ</a:t>
            </a:r>
            <a:endParaRPr lang="ru-RU" sz="40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90278" y="734476"/>
            <a:ext cx="440585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4932040" y="1181325"/>
            <a:ext cx="3888432" cy="1606030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 Правительства Кемеровской области - Кузбасса от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24.09.2021 №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570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«Об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утверждении Положения о региональном государственном контроле (надзоре) в сфере социального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обслуживания»</a:t>
            </a:r>
          </a:p>
        </p:txBody>
      </p:sp>
      <p:sp>
        <p:nvSpPr>
          <p:cNvPr id="35" name="Прямоугольник с двумя скругленными противолежащими углами 34"/>
          <p:cNvSpPr/>
          <p:nvPr/>
        </p:nvSpPr>
        <p:spPr>
          <a:xfrm>
            <a:off x="179628" y="1239674"/>
            <a:ext cx="3960324" cy="1561780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Федеральный закон от 31.07.2020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248-ФЗ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«О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государственном контроле (надзоре) и муниципальном контроле в Российской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Федерации»  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0078" y="1"/>
            <a:ext cx="1083922" cy="8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5" y="114668"/>
            <a:ext cx="617709" cy="1003663"/>
          </a:xfrm>
          <a:prstGeom prst="rect">
            <a:avLst/>
          </a:prstGeom>
        </p:spPr>
      </p:pic>
      <p:sp>
        <p:nvSpPr>
          <p:cNvPr id="25" name="Заголовок 2"/>
          <p:cNvSpPr txBox="1">
            <a:spLocks/>
          </p:cNvSpPr>
          <p:nvPr/>
        </p:nvSpPr>
        <p:spPr>
          <a:xfrm>
            <a:off x="827584" y="61983"/>
            <a:ext cx="7056784" cy="915708"/>
          </a:xfrm>
          <a:prstGeom prst="rect">
            <a:avLst/>
          </a:prstGeom>
        </p:spPr>
        <p:txBody>
          <a:bodyPr vert="horz" lIns="72511" tIns="36258" rIns="72511" bIns="36258" rtlCol="0" anchor="ctr">
            <a:normAutofit/>
          </a:bodyPr>
          <a:lstStyle>
            <a:lvl1pPr algn="ctr" defTabSz="725115" rtl="0" eaLnBrk="1" latinLnBrk="0" hangingPunct="1">
              <a:spcBef>
                <a:spcPct val="0"/>
              </a:spcBef>
              <a:buNone/>
              <a:defRPr sz="3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810818">
              <a:spcBef>
                <a:spcPts val="0"/>
              </a:spcBef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Нормативно-правовые акты, устанавливающие порядок осуществления регионального государственного контроля (надзора) в сфере социального обслуживания граждан. 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11560" y="3147816"/>
            <a:ext cx="7848872" cy="1656183"/>
          </a:xfrm>
          <a:prstGeom prst="round2Diag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Приказ Министерства социальной защиты населения Кузбасса от 25.02.2022 </a:t>
            </a:r>
            <a:r>
              <a:rPr lang="ru-RU" sz="1400" b="1" dirty="0" smtClean="0"/>
              <a:t>№ </a:t>
            </a:r>
            <a:r>
              <a:rPr lang="ru-RU" sz="1400" b="1" dirty="0"/>
              <a:t>49 (ред. от 15.11.2022) </a:t>
            </a:r>
            <a:r>
              <a:rPr lang="ru-RU" sz="1400" b="1" dirty="0" smtClean="0"/>
              <a:t>«Об </a:t>
            </a:r>
            <a:r>
              <a:rPr lang="ru-RU" sz="1400" b="1" dirty="0"/>
              <a:t>утверждении форм проверочных листов (списка контрольных вопросов), используемых при проведении плановых контрольных (надзорных) мероприятий при осуществлении регионального государственного надзора в сфере социального </a:t>
            </a:r>
            <a:r>
              <a:rPr lang="ru-RU" sz="1400" b="1" dirty="0" smtClean="0"/>
              <a:t>обслуживания»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85089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0563" y="123478"/>
            <a:ext cx="7081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Основной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перечень вопросов, содержащих обязательные требования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820906"/>
            <a:ext cx="554461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Поставщик предоставляет социальные услуги в соответствии с индивидуальными программами предоставления социальных услуг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Поставщик предоставляет социальные услуги на основании договора о предоставлении социальных услуг (приказ Минтруда России №874н «О примерной форме договора о предоставлении социальных услуг, а также о форме индивидуальной программы предоставления социальных услуг)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Поставщик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заключает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договор с получателем социальных услуг (далее-ПСУ) в установленные сроки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Поставщик предоставляет информацию для ведения регистра получателей социальных услуг в установленные сроки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0078" y="1"/>
            <a:ext cx="1083922" cy="8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17709" cy="1003663"/>
          </a:xfrm>
          <a:prstGeom prst="rect">
            <a:avLst/>
          </a:prstGeom>
        </p:spPr>
      </p:pic>
      <p:pic>
        <p:nvPicPr>
          <p:cNvPr id="10" name="Picture 16" descr="https://kadry.vologda-portal.ru/m/staff/projects/img/kar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355726"/>
            <a:ext cx="2583998" cy="226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63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0563" y="123478"/>
            <a:ext cx="7081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Основной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перечень вопросов, содержащих обязательные требования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820906"/>
            <a:ext cx="554461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Поставщик составляет акты сдачи-приемки оказанных услуг по результатам оказания социальных услуг по форме, являющейся неотъемлемой частью договора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Указанные в акте сдачи-приемки социальные услуги соответствуют социальным услугам, определенным индивидуальной программой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Поставщик предоставляет ПСУ возможность пользоваться услугами связи, в том числе сетью «Интернет», почтовой связью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поставщик выделяет супругам, являющимся ПСУ, изолированное жилое помещение для совместного проживания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0078" y="1"/>
            <a:ext cx="1083922" cy="8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17709" cy="100366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203598"/>
            <a:ext cx="2808312" cy="393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84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0563" y="123478"/>
            <a:ext cx="7081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Основной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перечень вопросов, содержащих обязательные требования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709" y="857238"/>
            <a:ext cx="55446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Поставщик предоставляет ПСУ следующие виды услуг: </a:t>
            </a: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Поставщиком социальных услуг обеспечены открытость и доступность информации на официальном сайте в сети «Интернет».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0078" y="1"/>
            <a:ext cx="1083922" cy="8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17709" cy="1003663"/>
          </a:xfrm>
          <a:prstGeom prst="rect">
            <a:avLst/>
          </a:prstGeom>
        </p:spPr>
      </p:pic>
      <p:pic>
        <p:nvPicPr>
          <p:cNvPr id="1026" name="Picture 2" descr="C:\Users\chirtik\Desktop\Рабочее\Текущее\z4pfjj_lz1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2893" y="2427734"/>
            <a:ext cx="2389587" cy="2347665"/>
          </a:xfrm>
          <a:prstGeom prst="rect">
            <a:avLst/>
          </a:prstGeom>
          <a:noFill/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051720" y="1527868"/>
            <a:ext cx="118207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Социально-медицинские</a:t>
            </a:r>
            <a:endParaRPr lang="ru-RU" sz="1200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366534" y="1542278"/>
            <a:ext cx="1493498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Социально-психологические</a:t>
            </a:r>
            <a:endParaRPr lang="ru-RU" sz="1200" dirty="0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992776" y="1573208"/>
            <a:ext cx="1332235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Социально-педагогические</a:t>
            </a:r>
            <a:endParaRPr lang="ru-RU" sz="1200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30562" y="2510179"/>
            <a:ext cx="1484646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Социально-трудовые</a:t>
            </a:r>
            <a:endParaRPr lang="ru-RU" sz="1200" dirty="0"/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427984" y="2575037"/>
            <a:ext cx="1584176" cy="84954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Услуги в целях повышения коммуникативного потенциала</a:t>
            </a:r>
            <a:endParaRPr lang="ru-RU" sz="1200" dirty="0"/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2555776" y="2529697"/>
            <a:ext cx="153164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Социально-правовые</a:t>
            </a:r>
            <a:endParaRPr lang="ru-RU" sz="1200" dirty="0"/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770247" y="1508350"/>
            <a:ext cx="1065447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white"/>
                </a:solidFill>
              </a:rPr>
              <a:t>социально-бытовые</a:t>
            </a:r>
          </a:p>
        </p:txBody>
      </p:sp>
    </p:spTree>
    <p:extLst>
      <p:ext uri="{BB962C8B-B14F-4D97-AF65-F5344CB8AC3E}">
        <p14:creationId xmlns:p14="http://schemas.microsoft.com/office/powerpoint/2010/main" val="82490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75" y="-2118"/>
            <a:ext cx="7549125" cy="51456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5955" y="2596451"/>
            <a:ext cx="3527462" cy="965780"/>
          </a:xfrm>
          <a:prstGeom prst="rect">
            <a:avLst/>
          </a:prstGeom>
          <a:noFill/>
        </p:spPr>
        <p:txBody>
          <a:bodyPr wrap="square" lIns="72516" tIns="36260" rIns="72516" bIns="36260" rtlCol="0">
            <a:spAutoFit/>
          </a:bodyPr>
          <a:lstStyle/>
          <a:p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</a:t>
            </a:r>
          </a:p>
          <a:p>
            <a:r>
              <a:rPr lang="ru-RU" sz="29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 внимание!</a:t>
            </a:r>
            <a:endParaRPr lang="ru-RU" sz="29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619" y="339502"/>
            <a:ext cx="926672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9078</TotalTime>
  <Words>470</Words>
  <Application>Microsoft Office PowerPoint</Application>
  <PresentationFormat>Экран (16:9)</PresentationFormat>
  <Paragraphs>67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Бахтигиреев Роман Иванович</dc:creator>
  <cp:lastModifiedBy>Снопкова Алёна Петровна</cp:lastModifiedBy>
  <cp:revision>1192</cp:revision>
  <cp:lastPrinted>2022-02-18T09:03:42Z</cp:lastPrinted>
  <dcterms:created xsi:type="dcterms:W3CDTF">2018-10-19T07:56:24Z</dcterms:created>
  <dcterms:modified xsi:type="dcterms:W3CDTF">2023-04-28T09:50:06Z</dcterms:modified>
</cp:coreProperties>
</file>