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16" r:id="rId2"/>
    <p:sldId id="484" r:id="rId3"/>
    <p:sldId id="491" r:id="rId4"/>
    <p:sldId id="489" r:id="rId5"/>
    <p:sldId id="493" r:id="rId6"/>
    <p:sldId id="497" r:id="rId7"/>
    <p:sldId id="496" r:id="rId8"/>
    <p:sldId id="494" r:id="rId9"/>
    <p:sldId id="501" r:id="rId10"/>
    <p:sldId id="502" r:id="rId11"/>
    <p:sldId id="499" r:id="rId12"/>
    <p:sldId id="498" r:id="rId13"/>
    <p:sldId id="353" r:id="rId14"/>
  </p:sldIdLst>
  <p:sldSz cx="9144000" cy="5143500" type="screen16x9"/>
  <p:notesSz cx="6808788" cy="9929813"/>
  <p:defaultTextStyle>
    <a:defPPr>
      <a:defRPr lang="ru-RU"/>
    </a:defPPr>
    <a:lvl1pPr marL="0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409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818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622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163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7046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245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7868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3273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15DF03A-B4F8-4E58-B37A-45F76EA719A4}">
          <p14:sldIdLst>
            <p14:sldId id="416"/>
            <p14:sldId id="484"/>
            <p14:sldId id="491"/>
            <p14:sldId id="489"/>
            <p14:sldId id="493"/>
            <p14:sldId id="497"/>
            <p14:sldId id="496"/>
            <p14:sldId id="494"/>
            <p14:sldId id="501"/>
            <p14:sldId id="502"/>
            <p14:sldId id="499"/>
            <p14:sldId id="498"/>
            <p14:sldId id="353"/>
          </p14:sldIdLst>
        </p14:section>
        <p14:section name="Раздел без заголовка" id="{7A3EA325-35AC-4E4E-B9B9-4A392E297A0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265448"/>
    <a:srgbClr val="42B6BC"/>
    <a:srgbClr val="3FB3BF"/>
    <a:srgbClr val="46B6C2"/>
    <a:srgbClr val="4EB9C4"/>
    <a:srgbClr val="43C1BE"/>
    <a:srgbClr val="4EC4C1"/>
    <a:srgbClr val="2BB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94675" autoAdjust="0"/>
  </p:normalViewPr>
  <p:slideViewPr>
    <p:cSldViewPr>
      <p:cViewPr varScale="1">
        <p:scale>
          <a:sx n="144" d="100"/>
          <a:sy n="144" d="100"/>
        </p:scale>
        <p:origin x="426" y="102"/>
      </p:cViewPr>
      <p:guideLst>
        <p:guide orient="horz" pos="2041"/>
        <p:guide pos="681"/>
        <p:guide orient="horz" pos="1620"/>
        <p:guide pos="5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475" cy="498215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2" y="0"/>
            <a:ext cx="2950475" cy="498215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r">
              <a:defRPr sz="1200"/>
            </a:lvl1pPr>
          </a:lstStyle>
          <a:p>
            <a:fld id="{5D76EF99-DF6F-4195-88BB-D6948AF2BBA8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1425"/>
            <a:ext cx="5957888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3" tIns="45757" rIns="91513" bIns="4575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78724"/>
            <a:ext cx="5447030" cy="3909864"/>
          </a:xfrm>
          <a:prstGeom prst="rect">
            <a:avLst/>
          </a:prstGeom>
        </p:spPr>
        <p:txBody>
          <a:bodyPr vert="horz" lIns="91513" tIns="45757" rIns="91513" bIns="4575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602"/>
            <a:ext cx="2950475" cy="498214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2" y="9431602"/>
            <a:ext cx="2950475" cy="498214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r">
              <a:defRPr sz="1200"/>
            </a:lvl1pPr>
          </a:lstStyle>
          <a:p>
            <a:fld id="{1A845224-AC58-462C-AAD5-C2714F3A079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44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765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53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295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057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3822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587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35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113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7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0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7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1D11-8614-4B3C-821B-258F4BDE5DB0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4C1E-FCB3-45DC-A387-450F89F394C3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B042-AE7E-4B09-B09F-5E4BFDAA4853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9F74-7DB5-44C4-ADD2-F532D1D93FB2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767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02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27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78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04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D268-51E9-4054-970F-7C0B21FB21DE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3B79-4340-4EBB-B3A5-804E7C430524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558" indent="0">
              <a:buNone/>
              <a:defRPr sz="1600" b="1"/>
            </a:lvl2pPr>
            <a:lvl3pPr marL="725115" indent="0">
              <a:buNone/>
              <a:defRPr sz="1400" b="1"/>
            </a:lvl3pPr>
            <a:lvl4pPr marL="1087672" indent="0">
              <a:buNone/>
              <a:defRPr sz="1300" b="1"/>
            </a:lvl4pPr>
            <a:lvl5pPr marL="1450221" indent="0">
              <a:buNone/>
              <a:defRPr sz="1300" b="1"/>
            </a:lvl5pPr>
            <a:lvl6pPr marL="1812778" indent="0">
              <a:buNone/>
              <a:defRPr sz="1300" b="1"/>
            </a:lvl6pPr>
            <a:lvl7pPr marL="2175334" indent="0">
              <a:buNone/>
              <a:defRPr sz="1300" b="1"/>
            </a:lvl7pPr>
            <a:lvl8pPr marL="2537890" indent="0">
              <a:buNone/>
              <a:defRPr sz="1300" b="1"/>
            </a:lvl8pPr>
            <a:lvl9pPr marL="290044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9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558" indent="0">
              <a:buNone/>
              <a:defRPr sz="1600" b="1"/>
            </a:lvl2pPr>
            <a:lvl3pPr marL="725115" indent="0">
              <a:buNone/>
              <a:defRPr sz="1400" b="1"/>
            </a:lvl3pPr>
            <a:lvl4pPr marL="1087672" indent="0">
              <a:buNone/>
              <a:defRPr sz="1300" b="1"/>
            </a:lvl4pPr>
            <a:lvl5pPr marL="1450221" indent="0">
              <a:buNone/>
              <a:defRPr sz="1300" b="1"/>
            </a:lvl5pPr>
            <a:lvl6pPr marL="1812778" indent="0">
              <a:buNone/>
              <a:defRPr sz="1300" b="1"/>
            </a:lvl6pPr>
            <a:lvl7pPr marL="2175334" indent="0">
              <a:buNone/>
              <a:defRPr sz="1300" b="1"/>
            </a:lvl7pPr>
            <a:lvl8pPr marL="2537890" indent="0">
              <a:buNone/>
              <a:defRPr sz="1300" b="1"/>
            </a:lvl8pPr>
            <a:lvl9pPr marL="290044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1631159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87D-C3CA-4F08-B061-5153A44393AB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A11C-F24F-453C-A522-3308ECCB9E3C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C1D0-55B7-42EA-B774-F5F9CD4A0CA7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3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558" indent="0">
              <a:buNone/>
              <a:defRPr sz="1000"/>
            </a:lvl2pPr>
            <a:lvl3pPr marL="725115" indent="0">
              <a:buNone/>
              <a:defRPr sz="800"/>
            </a:lvl3pPr>
            <a:lvl4pPr marL="1087672" indent="0">
              <a:buNone/>
              <a:defRPr sz="700"/>
            </a:lvl4pPr>
            <a:lvl5pPr marL="1450221" indent="0">
              <a:buNone/>
              <a:defRPr sz="700"/>
            </a:lvl5pPr>
            <a:lvl6pPr marL="1812778" indent="0">
              <a:buNone/>
              <a:defRPr sz="700"/>
            </a:lvl6pPr>
            <a:lvl7pPr marL="2175334" indent="0">
              <a:buNone/>
              <a:defRPr sz="700"/>
            </a:lvl7pPr>
            <a:lvl8pPr marL="2537890" indent="0">
              <a:buNone/>
              <a:defRPr sz="700"/>
            </a:lvl8pPr>
            <a:lvl9pPr marL="290044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FA25-2F9D-48E0-BDB0-F6E60D2A8F93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558" indent="0">
              <a:buNone/>
              <a:defRPr sz="2200"/>
            </a:lvl2pPr>
            <a:lvl3pPr marL="725115" indent="0">
              <a:buNone/>
              <a:defRPr sz="1900"/>
            </a:lvl3pPr>
            <a:lvl4pPr marL="1087672" indent="0">
              <a:buNone/>
              <a:defRPr sz="1600"/>
            </a:lvl4pPr>
            <a:lvl5pPr marL="1450221" indent="0">
              <a:buNone/>
              <a:defRPr sz="1600"/>
            </a:lvl5pPr>
            <a:lvl6pPr marL="1812778" indent="0">
              <a:buNone/>
              <a:defRPr sz="1600"/>
            </a:lvl6pPr>
            <a:lvl7pPr marL="2175334" indent="0">
              <a:buNone/>
              <a:defRPr sz="1600"/>
            </a:lvl7pPr>
            <a:lvl8pPr marL="2537890" indent="0">
              <a:buNone/>
              <a:defRPr sz="1600"/>
            </a:lvl8pPr>
            <a:lvl9pPr marL="2900444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558" indent="0">
              <a:buNone/>
              <a:defRPr sz="1000"/>
            </a:lvl2pPr>
            <a:lvl3pPr marL="725115" indent="0">
              <a:buNone/>
              <a:defRPr sz="800"/>
            </a:lvl3pPr>
            <a:lvl4pPr marL="1087672" indent="0">
              <a:buNone/>
              <a:defRPr sz="700"/>
            </a:lvl4pPr>
            <a:lvl5pPr marL="1450221" indent="0">
              <a:buNone/>
              <a:defRPr sz="700"/>
            </a:lvl5pPr>
            <a:lvl6pPr marL="1812778" indent="0">
              <a:buNone/>
              <a:defRPr sz="700"/>
            </a:lvl6pPr>
            <a:lvl7pPr marL="2175334" indent="0">
              <a:buNone/>
              <a:defRPr sz="700"/>
            </a:lvl7pPr>
            <a:lvl8pPr marL="2537890" indent="0">
              <a:buNone/>
              <a:defRPr sz="700"/>
            </a:lvl8pPr>
            <a:lvl9pPr marL="290044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CED8-7517-4D4B-B446-137028F103B8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11" tIns="36258" rIns="72511" bIns="362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11" tIns="36258" rIns="72511" bIns="362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FAC6-1DCA-41EF-A598-55549968FE57}" type="datetime1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725115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916" indent="-271916" algn="l" defTabSz="725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151" indent="-226597" algn="l" defTabSz="72511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389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8946" indent="-181276" algn="l" defTabSz="72511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03" indent="-181276" algn="l" defTabSz="725115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4060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6608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9166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1721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58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115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7672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0221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2778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5334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7890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0444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90" y="0"/>
            <a:ext cx="8328047" cy="51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100167"/>
            <a:ext cx="7560840" cy="2858606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pPr defTabSz="314046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«Право получения субсидии из областного бюджета юридическими лицами, некоммерческими организациями (за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исключением субсидии государственным учреждениями Кемеровской области-Кузбасса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не являющимися государственными  учреждениями Кемеровской области – Кузбасса, индивидуальными предпринимателями, включенными в реестр поставщиков социальных услуг Кемеровской области, но не участвующими в выполнении государственного задания (заказа), в случаях предоставления ими социальных услуг </a:t>
            </a:r>
          </a:p>
          <a:p>
            <a:pPr defTabSz="314046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гражданам в соответствии с индивидуальной программой предоставления социальных услуг</a:t>
            </a:r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900" b="1" dirty="0" smtClean="0">
              <a:solidFill>
                <a:srgbClr val="0070C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247" y="4119611"/>
            <a:ext cx="4369939" cy="565671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Министерство социальной защиты населения Кузбасса</a:t>
            </a:r>
            <a:endParaRPr lang="ru-RU" dirty="0">
              <a:solidFill>
                <a:srgbClr val="0070C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47" y="94903"/>
            <a:ext cx="926672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3" y="1131590"/>
            <a:ext cx="8280920" cy="270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обеспечении безопасности объектов;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справка, содержащая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организации претендентом питания получателей социальных услуг;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лицензий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копия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локального правового акта претендента, регулирующего организацию контроля качества и объема предоставленных социальных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документов, подтверждающих наличие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праве собственности,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аренды.</a:t>
            </a:r>
            <a:endParaRPr lang="ru-RU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8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8280" y="3795886"/>
            <a:ext cx="708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4703" y="1318753"/>
            <a:ext cx="8568952" cy="292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получателей социальных услуг;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справка-расчет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предоставление субсидии из областного бюджета юридическим лицам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индивидуальных программ предоставления социальных услуг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договоров о предоставлении социальных услуг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актов приемки оказанных услуг по договору о предоставлении социальных услуг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документов, подтверждающих величину среднедушевого дохода получателей социальных услуг; </a:t>
            </a:r>
            <a:endParaRPr lang="ru-RU" sz="14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платежных документов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согласие получателей социальных услуг на обработку персональных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данных.</a:t>
            </a:r>
            <a:endParaRPr lang="ru-RU" sz="1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7994" y="305434"/>
            <a:ext cx="7262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Перечень документов некоммерческим организациям к заявке для получения субсидии: 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3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8554" y="57857"/>
            <a:ext cx="7081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Порядок проведения отбора некоммерческих организаций: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983372" y="717989"/>
            <a:ext cx="2027242" cy="126174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Претендент подаёт заявку на предоставление субсидии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79585" y="715857"/>
            <a:ext cx="2352756" cy="1349705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Распорядитель размещает информацию не позднее 10 календарных дней до начала очередного финансового года (1,2,3 квартала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10412" y="3780360"/>
            <a:ext cx="2173480" cy="136314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нформацию  размещают на сайте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рабочих дней  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491274" y="627534"/>
            <a:ext cx="2444945" cy="1228904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Проверка на соответствие требованиям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рабочих дней 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579292" y="2157680"/>
            <a:ext cx="2461521" cy="133390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Возврат на доработку однократно с указанием причины возврата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972160" y="2152007"/>
            <a:ext cx="2067854" cy="13169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Доработка документов претендентом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рабочих дней </a:t>
            </a: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2504284" y="1058043"/>
            <a:ext cx="382036" cy="437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5087245" y="1033636"/>
            <a:ext cx="376510" cy="457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112677" y="1823894"/>
            <a:ext cx="360040" cy="333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087244" y="2499595"/>
            <a:ext cx="444818" cy="406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972160" y="3739024"/>
            <a:ext cx="1959880" cy="1261897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Получатель субсидии</a:t>
            </a: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2420480" y="2492754"/>
            <a:ext cx="456304" cy="41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041442" y="3454448"/>
            <a:ext cx="311420" cy="385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125022" y="2132782"/>
            <a:ext cx="2070713" cy="133615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Проверка на соответствие  доработанных заявок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420479" y="4123480"/>
            <a:ext cx="456305" cy="376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068627" y="4123481"/>
            <a:ext cx="453141" cy="37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579292" y="3651870"/>
            <a:ext cx="2437349" cy="134905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Получатель до последнего числа текущего месяца предоставляет заявку для получения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4809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75" y="-2118"/>
            <a:ext cx="7549125" cy="51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955" y="2643758"/>
            <a:ext cx="3527462" cy="965780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r>
              <a:rPr lang="ru-RU" sz="29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</a:t>
            </a:r>
          </a:p>
          <a:p>
            <a:r>
              <a:rPr lang="ru-RU" sz="29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внимание!</a:t>
            </a:r>
            <a:endParaRPr lang="ru-RU" sz="29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19" y="339502"/>
            <a:ext cx="926672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0138" y="17777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КАДРЫ</a:t>
            </a:r>
            <a:endParaRPr lang="ru-RU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0278" y="734476"/>
            <a:ext cx="44058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72"/>
            <a:ext cx="617709" cy="1003663"/>
          </a:xfrm>
          <a:prstGeom prst="rect">
            <a:avLst/>
          </a:prstGeom>
        </p:spPr>
      </p:pic>
      <p:sp>
        <p:nvSpPr>
          <p:cNvPr id="25" name="Заголовок 2"/>
          <p:cNvSpPr txBox="1">
            <a:spLocks/>
          </p:cNvSpPr>
          <p:nvPr/>
        </p:nvSpPr>
        <p:spPr>
          <a:xfrm>
            <a:off x="372439" y="61983"/>
            <a:ext cx="8229600" cy="612874"/>
          </a:xfrm>
          <a:prstGeom prst="rect">
            <a:avLst/>
          </a:prstGeom>
        </p:spPr>
        <p:txBody>
          <a:bodyPr vert="horz" lIns="72511" tIns="36258" rIns="72511" bIns="36258" rtlCol="0" anchor="ctr">
            <a:normAutofit/>
          </a:bodyPr>
          <a:lstStyle>
            <a:lvl1pPr algn="ctr" defTabSz="725115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Нормативно-правовые акты </a:t>
            </a:r>
            <a:endParaRPr lang="ru-RU" sz="22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46301" y="627534"/>
            <a:ext cx="7000924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08831" y="1543242"/>
            <a:ext cx="3499073" cy="3260757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Постановление Коллегии Администрации Кемеровской области от </a:t>
            </a:r>
            <a:r>
              <a:rPr lang="ru-RU" sz="1400" dirty="0" smtClean="0"/>
              <a:t>07.09.2018 № 367  «Об </a:t>
            </a:r>
            <a:r>
              <a:rPr lang="ru-RU" sz="1400" dirty="0"/>
              <a:t>утверждении Порядка </a:t>
            </a:r>
            <a:r>
              <a:rPr lang="ru-RU" sz="1400" dirty="0" smtClean="0"/>
              <a:t>предоставления субсидий поставщикам социальных услуг, включенным в реестр поставщиков социальных услуг, но не участвующим в выполнении государственного задания (заказа), за предоставленные гражданам социальные услуги, предусмотренные индивидуальной программой предоставления социальных услуг» </a:t>
            </a:r>
            <a:endParaRPr lang="ru-RU" sz="14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995936" y="1491630"/>
            <a:ext cx="4968552" cy="3240360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Постановление </a:t>
            </a:r>
            <a:r>
              <a:rPr lang="ru-RU" sz="1400" dirty="0"/>
              <a:t>Правительства Российской Федерации  от 18.09.2020 № </a:t>
            </a:r>
            <a:r>
              <a:rPr lang="ru-RU" sz="1400" dirty="0" smtClean="0"/>
              <a:t>1492  «Об общих требованиях к нормативным правовым актам, муниципальным правовым актам, регулирующим предоставление субсидий, в том числе грантов  в форме субсидий, юридическим лицам-производителям товаров, работ, услуг, и о признании утратившими силу некоторых актов Правительства Российской Федерации и отдельных положений некоторых актов Правительства Российской Федерации».</a:t>
            </a:r>
            <a:endParaRPr lang="ru-RU" sz="1400" dirty="0"/>
          </a:p>
          <a:p>
            <a:pPr algn="ctr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76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0138" y="17777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КАДРЫ</a:t>
            </a:r>
            <a:endParaRPr lang="ru-RU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0278" y="734476"/>
            <a:ext cx="44058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775312" y="2781762"/>
            <a:ext cx="3888432" cy="160603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Некоммерческим организациям, не являющимся государственными учреждениями Кемеровской области –Кузбасса.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30138" y="2764676"/>
            <a:ext cx="3960324" cy="2183338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Юридическим лицам, индивидуальным предпринимателям в  случаях компенсации поставщикам социальных услуг, включенным в реестр поставщиков социальных услуг, но не участвующим в выполнении государственного задания (заказа).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" y="114668"/>
            <a:ext cx="617709" cy="1003663"/>
          </a:xfrm>
          <a:prstGeom prst="rect">
            <a:avLst/>
          </a:prstGeom>
        </p:spPr>
      </p:pic>
      <p:sp>
        <p:nvSpPr>
          <p:cNvPr id="25" name="Заголовок 2"/>
          <p:cNvSpPr txBox="1">
            <a:spLocks/>
          </p:cNvSpPr>
          <p:nvPr/>
        </p:nvSpPr>
        <p:spPr>
          <a:xfrm>
            <a:off x="810315" y="911447"/>
            <a:ext cx="7056784" cy="915708"/>
          </a:xfrm>
          <a:prstGeom prst="rect">
            <a:avLst/>
          </a:prstGeom>
        </p:spPr>
        <p:txBody>
          <a:bodyPr vert="horz" lIns="72511" tIns="36258" rIns="72511" bIns="36258" rtlCol="0" anchor="ctr">
            <a:noAutofit/>
          </a:bodyPr>
          <a:lstStyle>
            <a:lvl1pPr algn="ctr" defTabSz="725115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Коллегии Администрации Кемеровской области от 07.09.2018 № 367  «Об утверждении Порядка предоставления субсидий поставщикам социальных услуг, включенным в реестр поставщиков социальных услуг, но не участвующим в выполнении государственного задания (заказа), за предоставленные гражданам социальные услуги, предусмотренные индивидуальной программой предоставления социальных </a:t>
            </a:r>
            <a:r>
              <a:rPr lang="ru-RU" sz="18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услуг» </a:t>
            </a:r>
            <a:endParaRPr lang="ru-RU" sz="18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Субсидии предоставляются претендентам, соответствующим следующим критериям: 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614" y="952728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в реестр поставщиков социальных услуг Кемеровской области-Кузбасса;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1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еучастие в выполнении государственного задания (заказа) на предоставление социальных услуг в текущем финансовом году;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осуществление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территории Кемеровской области - Кузбасса деятельности в сфере социального обслуживания граждан путем оказания социальных услуг, предусмотренных индивидуальной программой, составленной исходя из потребности граждан в социальных услугах, предусмотренных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перечнем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 услуг, предоставляемых поставщиками социальных услуг, по видам социальных услуг, утвержденным Законом Кемеровской области от 18.12.2014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N 121-ОЗ;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претенденты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являются государственными (муниципальными) учреждениями, политическими партиями, их региональными отделениями и иными структурными подразделениями, государственными корпорациями, государственными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компаниями;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претенденты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имеют в составе учредителей политических партий, упоминания наименования политической партии в учредительных документах.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pic>
        <p:nvPicPr>
          <p:cNvPr id="10" name="Picture 16" descr="https://kadry.vologda-portal.ru/m/staff/projects/img/ka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06" y="3291830"/>
            <a:ext cx="1927175" cy="169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6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32621"/>
            <a:ext cx="7081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бязательные требования к претендентам :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380" y="857238"/>
            <a:ext cx="67687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иметь просроченной задолженности по возврату в областной бюджет субсидий, бюджетных инвестиций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налогов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предоставленных в том числе в соответствии с иными правовыми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актами;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юридические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 не должны находиться в процессе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реорганизации,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ликвидации, в отношении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них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должна быть введена процедура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банкротства;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отсутствуют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в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реестре дисквалифицированных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являться иностранными юридическими лицами,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также российскими юридическими лицами, в уставном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капитале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которых доля прямого или косвенного (через третьих лиц) участия офшорных компаний в совокупности превышает 25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процентов;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иметь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опыт, материально-техническую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базу,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кадровый состав и информационные ресурсы, необходимые для достижения цели предоставления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находиться в перечне организаций и физических лиц, в отношении которых имеются сведения об их причастности к экстремистской деятельности или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терроризму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732" y="1203598"/>
            <a:ext cx="1935763" cy="271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8280" y="3795886"/>
            <a:ext cx="708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8854" y="1003664"/>
            <a:ext cx="8568952" cy="348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 или ЕГРИП;</a:t>
            </a:r>
            <a:endParaRPr lang="ru-RU" sz="1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получателей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  <a:endParaRPr lang="ru-RU" sz="1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справка-расчет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предоставление субсидии из областного бюджета юридическим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лицам;</a:t>
            </a:r>
            <a:endParaRPr lang="ru-RU" sz="1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налогового органа о наличии (об отсутствии) у претендента неисполненной обязанности по уплате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налогов;</a:t>
            </a:r>
            <a:endParaRPr lang="ru-RU" sz="14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гарантийное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письмо о соответствии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критериям;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индивидуальных программ предоставления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договоров о предоставлении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актов приемки оказанных услуг по договору о предоставлении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документов, подтверждающих величину среднедушевого дохода получателей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7994" y="305434"/>
            <a:ext cx="7081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Необходимые документы для юридических лиц и индивидуальных предпринимателей: 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6138" y="1003664"/>
            <a:ext cx="8697687" cy="348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платежных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согласие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получателей социальных услуг на обработку персональных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штатной численности и фактической занятости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сотрудников;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произвольной форме,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содержащая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предельном количестве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обеспечении безопасности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справка, содержащая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организации претендентом питания получателей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копии лицензий;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копия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локального правового акта претендента, регулирующего организацию контроля качества и объема предоставленных социальных </a:t>
            </a: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копия </a:t>
            </a:r>
            <a:r>
              <a:rPr lang="ru-RU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документов, подтверждающих наличие на праве собственности, аренды.</a:t>
            </a:r>
          </a:p>
        </p:txBody>
      </p:sp>
    </p:spTree>
    <p:extLst>
      <p:ext uri="{BB962C8B-B14F-4D97-AF65-F5344CB8AC3E}">
        <p14:creationId xmlns:p14="http://schemas.microsoft.com/office/powerpoint/2010/main" val="9816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8554" y="57857"/>
            <a:ext cx="7081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Порядок проведения отбора юридических лиц: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983372" y="645857"/>
            <a:ext cx="2027242" cy="126174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Претендент подаёт заявку на предоставление субсидии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26823" y="717989"/>
            <a:ext cx="1925933" cy="1277697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Объявление на сайте министерства за </a:t>
            </a:r>
            <a:endPara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 календарных дней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 отчётного квартала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42755" y="3820974"/>
            <a:ext cx="1896959" cy="122056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Подписание соглашения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между распорядителем и претендентом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3 рабочих дня 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491274" y="627534"/>
            <a:ext cx="2444945" cy="1228904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Проверка на соответствие требованиям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15 рабочих дней 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579292" y="2157680"/>
            <a:ext cx="2461521" cy="133390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Принятие решения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рабочих дней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972160" y="2152007"/>
            <a:ext cx="2067854" cy="13169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Доработка документов претендентом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рабочих дней </a:t>
            </a: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2504284" y="1058043"/>
            <a:ext cx="382036" cy="437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5087245" y="1033636"/>
            <a:ext cx="376510" cy="457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112677" y="1823894"/>
            <a:ext cx="360040" cy="333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087244" y="2499595"/>
            <a:ext cx="444818" cy="406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983372" y="3780360"/>
            <a:ext cx="2040012" cy="1310285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Получатель субсидии</a:t>
            </a: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2420480" y="2492754"/>
            <a:ext cx="456304" cy="41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224756" y="3431807"/>
            <a:ext cx="311420" cy="385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42755" y="2175738"/>
            <a:ext cx="1882348" cy="1252588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Проверка 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504497" y="4155926"/>
            <a:ext cx="4094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078921" y="4106075"/>
            <a:ext cx="453141" cy="37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579292" y="3780360"/>
            <a:ext cx="2481405" cy="1255935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Отчетность о достижении результата  в течение 30 дней со дня предоставления субсидии </a:t>
            </a:r>
          </a:p>
        </p:txBody>
      </p:sp>
    </p:spTree>
    <p:extLst>
      <p:ext uri="{BB962C8B-B14F-4D97-AF65-F5344CB8AC3E}">
        <p14:creationId xmlns:p14="http://schemas.microsoft.com/office/powerpoint/2010/main" val="8249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8280" y="3795886"/>
            <a:ext cx="708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8854" y="1015049"/>
            <a:ext cx="8568952" cy="401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ЕГРЮЛ;</a:t>
            </a:r>
            <a:endParaRPr lang="ru-RU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получателей социальных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услуг;</a:t>
            </a:r>
            <a:endParaRPr lang="ru-RU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справка-расчет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финансовый год размера субсидии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областного бюджета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некоммерческим организациям;</a:t>
            </a:r>
            <a:endParaRPr lang="ru-RU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налогового органа о наличии (об отсутствии) у претендента неисполненной обязанности по уплате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налогов, сборов, штрафов, процентов;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гарантийное письмо о соответствии критериям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штатной численности и фактической занятости сотрудников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произвольной форме, 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содержащая </a:t>
            </a:r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предельном количестве мест</a:t>
            </a:r>
            <a:r>
              <a:rPr lang="ru-RU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0"/>
              </a:spcBef>
              <a:spcAft>
                <a:spcPts val="0"/>
              </a:spcAft>
            </a:pPr>
            <a:endParaRPr lang="ru-RU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0236" y="149352"/>
            <a:ext cx="759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Необходимые документы некоммерческим организациям для заключения соглашения: </a:t>
            </a:r>
            <a:endParaRPr lang="ru-RU" sz="20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9928</TotalTime>
  <Words>1065</Words>
  <Application>Microsoft Office PowerPoint</Application>
  <PresentationFormat>Экран (16:9)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Снопкова Алёна Петровна</cp:lastModifiedBy>
  <cp:revision>1262</cp:revision>
  <cp:lastPrinted>2023-11-29T05:59:34Z</cp:lastPrinted>
  <dcterms:created xsi:type="dcterms:W3CDTF">2018-10-19T07:56:24Z</dcterms:created>
  <dcterms:modified xsi:type="dcterms:W3CDTF">2023-11-29T08:40:43Z</dcterms:modified>
</cp:coreProperties>
</file>